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2" r:id="rId1"/>
  </p:sldMasterIdLst>
  <p:notesMasterIdLst>
    <p:notesMasterId r:id="rId14"/>
  </p:notesMasterIdLst>
  <p:handoutMasterIdLst>
    <p:handoutMasterId r:id="rId15"/>
  </p:handoutMasterIdLst>
  <p:sldIdLst>
    <p:sldId id="258" r:id="rId2"/>
    <p:sldId id="271" r:id="rId3"/>
    <p:sldId id="282" r:id="rId4"/>
    <p:sldId id="265" r:id="rId5"/>
    <p:sldId id="283" r:id="rId6"/>
    <p:sldId id="272" r:id="rId7"/>
    <p:sldId id="276" r:id="rId8"/>
    <p:sldId id="267" r:id="rId9"/>
    <p:sldId id="284" r:id="rId10"/>
    <p:sldId id="278" r:id="rId11"/>
    <p:sldId id="277" r:id="rId12"/>
    <p:sldId id="263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81" autoAdjust="0"/>
    <p:restoredTop sz="94613"/>
  </p:normalViewPr>
  <p:slideViewPr>
    <p:cSldViewPr snapToGrid="0" snapToObjects="1">
      <p:cViewPr varScale="1">
        <p:scale>
          <a:sx n="123" d="100"/>
          <a:sy n="123" d="100"/>
        </p:scale>
        <p:origin x="852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media/image6.tmp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90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60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83178-511C-EE4E-825E-7F7CE334927A}" type="datetime1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Clik</a:t>
            </a:r>
            <a:r>
              <a:rPr lang="en-US" dirty="0"/>
              <a:t>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ADVANCED EV3 PROGRAMMING LESSON</a:t>
            </a:r>
          </a:p>
        </p:txBody>
      </p:sp>
      <p:pic>
        <p:nvPicPr>
          <p:cNvPr id="15" name="Picture 14" descr="EV3Lessons.com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917" y="473502"/>
            <a:ext cx="2940317" cy="109211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848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5E37C-F917-134F-8126-45D0538543CE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4713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F9E68-73C3-624E-B301-B1F7B30559F0}" type="datetime1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8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BA190-2D3F-0C48-9AD8-8363976102F5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771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27710-7C93-524D-9E99-5F98137C7F14}" type="datetime1">
              <a:rPr lang="en-US" smtClean="0"/>
              <a:t>9/19/2023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19575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8CDF1-1D32-774F-9ACF-C98DAAB2CB38}" type="datetime1">
              <a:rPr lang="en-US" smtClean="0"/>
              <a:t>9/19/2023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17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F1EEE9-3BD3-EE4C-8F00-75AE34E51946}" type="datetime1">
              <a:rPr lang="en-US" smtClean="0"/>
              <a:t>9/19/2023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38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9EE44-301E-3549-98E6-3F666A7B92B3}" type="datetime1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236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fld id="{1CCE3F02-D3CE-D643-9730-87282A2FF8EE}" type="datetime1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6477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7D7CC-A425-AC46-BB5E-82A8B1092901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795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D4BC668-99F8-5143-B0C9-62E7654AF7EC}" type="datetime1">
              <a:rPr lang="en-US" smtClean="0"/>
              <a:t>9/19/2023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©2016 EV3Lessons.com, Last edit 06/19/2016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71" r:id="rId10"/>
  </p:sldLayoutIdLst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creativecommons.org/licenses/by-nc-sa/4.0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Squaring</a:t>
            </a:r>
            <a:r>
              <a:rPr lang="ro-RO" dirty="0"/>
              <a:t> – alinierea la o linie</a:t>
            </a:r>
            <a:endParaRPr lang="en-US" dirty="0"/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3" t="17619" r="3095" b="25000"/>
          <a:stretch/>
        </p:blipFill>
        <p:spPr>
          <a:xfrm>
            <a:off x="3459013" y="4560129"/>
            <a:ext cx="2225974" cy="138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21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930950"/>
            <a:ext cx="8574087" cy="4202577"/>
          </a:xfrm>
        </p:spPr>
        <p:txBody>
          <a:bodyPr>
            <a:normAutofit/>
          </a:bodyPr>
          <a:lstStyle/>
          <a:p>
            <a:r>
              <a:rPr lang="ro-RO" dirty="0"/>
              <a:t>Ce ați observat la soluția pe care v-am prezentat-o</a:t>
            </a:r>
            <a:r>
              <a:rPr lang="en-US" dirty="0"/>
              <a:t>?</a:t>
            </a:r>
          </a:p>
          <a:p>
            <a:pPr lvl="1"/>
            <a:r>
              <a:rPr lang="ro-RO" dirty="0"/>
              <a:t>Robotul nu este chiar drept (aliniat) la sfârșit.</a:t>
            </a:r>
            <a:r>
              <a:rPr lang="en-US" dirty="0"/>
              <a:t>  </a:t>
            </a:r>
          </a:p>
          <a:p>
            <a:pPr lvl="1"/>
            <a:r>
              <a:rPr lang="ro-RO" dirty="0"/>
              <a:t>Ambii senzori de culoare sunt pe linie, dar robotul tot s-a oprit la un unghi.</a:t>
            </a:r>
            <a:endParaRPr lang="en-US" dirty="0"/>
          </a:p>
          <a:p>
            <a:r>
              <a:rPr lang="ro-RO" dirty="0">
                <a:solidFill>
                  <a:srgbClr val="FF0000"/>
                </a:solidFill>
              </a:rPr>
              <a:t>Provocare continuată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ro-RO" dirty="0">
                <a:solidFill>
                  <a:srgbClr val="FF0000"/>
                </a:solidFill>
              </a:rPr>
              <a:t>Gândește-te cum poți îmbunătăți acest cod în așa fel încât robotul să finalizeze prin a fi aliniat.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Im</a:t>
            </a:r>
            <a:r>
              <a:rPr lang="ro-RO" dirty="0"/>
              <a:t>bunătățirea codului de aliniere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440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Vei avea rezultate mai bune</a:t>
            </a:r>
            <a:endParaRPr lang="en-US" dirty="0"/>
          </a:p>
          <a:p>
            <a:pPr lvl="1"/>
            <a:r>
              <a:rPr lang="en-US" dirty="0"/>
              <a:t>….</a:t>
            </a:r>
            <a:r>
              <a:rPr lang="ro-RO" dirty="0"/>
              <a:t>dacă senzorii de culoare sunt montați la o distanță de </a:t>
            </a:r>
            <a:r>
              <a:rPr lang="en-US" dirty="0"/>
              <a:t>4mm-12mm </a:t>
            </a:r>
            <a:r>
              <a:rPr lang="ro-RO" dirty="0"/>
              <a:t>de suprafața planșei</a:t>
            </a:r>
            <a:r>
              <a:rPr lang="en-US" dirty="0"/>
              <a:t> (</a:t>
            </a:r>
            <a:r>
              <a:rPr lang="ro-RO" dirty="0"/>
              <a:t>vezi lecția</a:t>
            </a:r>
            <a:r>
              <a:rPr lang="en-US" dirty="0"/>
              <a:t> Color Sensor Placement </a:t>
            </a:r>
            <a:r>
              <a:rPr lang="ro-RO" dirty="0"/>
              <a:t>în lecțiile de </a:t>
            </a:r>
            <a:r>
              <a:rPr lang="en-US" dirty="0"/>
              <a:t>Robot Design)</a:t>
            </a:r>
          </a:p>
          <a:p>
            <a:pPr lvl="1"/>
            <a:r>
              <a:rPr lang="en-US" dirty="0"/>
              <a:t> ….</a:t>
            </a:r>
            <a:r>
              <a:rPr lang="ro-RO" dirty="0"/>
              <a:t>dacă nu ajungi la linie în unghiuri mult prea înclinate</a:t>
            </a:r>
            <a:endParaRPr lang="en-US" dirty="0"/>
          </a:p>
          <a:p>
            <a:pPr lvl="1"/>
            <a:r>
              <a:rPr lang="en-US" dirty="0"/>
              <a:t>….</a:t>
            </a:r>
            <a:r>
              <a:rPr lang="ro-RO" dirty="0"/>
              <a:t>dacă menții senzorii de culoare depărtați unii de alții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Sfaturi pentru succes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67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655166"/>
            <a:ext cx="8574087" cy="4307294"/>
          </a:xfrm>
        </p:spPr>
        <p:txBody>
          <a:bodyPr/>
          <a:lstStyle/>
          <a:p>
            <a:r>
              <a:rPr lang="ro-RO" sz="2400" dirty="0"/>
              <a:t>Această lecție de Mindstorms a fost realizată de </a:t>
            </a:r>
            <a:r>
              <a:rPr lang="en-US" sz="2400" dirty="0"/>
              <a:t>Sanjay </a:t>
            </a:r>
            <a:r>
              <a:rPr lang="en-US" sz="2400" dirty="0" err="1"/>
              <a:t>Seshan</a:t>
            </a:r>
            <a:r>
              <a:rPr lang="en-US" sz="2400" dirty="0"/>
              <a:t> </a:t>
            </a:r>
            <a:r>
              <a:rPr lang="ro-RO" sz="2400" dirty="0"/>
              <a:t>și</a:t>
            </a:r>
            <a:r>
              <a:rPr lang="en-US" sz="2400" dirty="0"/>
              <a:t> Arvind </a:t>
            </a:r>
            <a:r>
              <a:rPr lang="en-US" sz="2400" dirty="0" err="1"/>
              <a:t>Seshan</a:t>
            </a:r>
            <a:r>
              <a:rPr lang="ro-RO" sz="2400" dirty="0"/>
              <a:t>.</a:t>
            </a:r>
          </a:p>
          <a:p>
            <a:r>
              <a:rPr lang="ro-RO" sz="2400" dirty="0"/>
              <a:t>Mai multe lecții sunt disponibile pe ev3lessons.com</a:t>
            </a:r>
          </a:p>
          <a:p>
            <a:r>
              <a:rPr lang="ro-RO" sz="2400" dirty="0"/>
              <a:t>Această lecție a fost tradusă în limba română de echipa de robotică FTC – ROSOPHIA #21455 RO20.</a:t>
            </a:r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Credits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50494" y="4441412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395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o-RO" dirty="0"/>
              <a:t>Învățăm cum să facem robotul să se îndrepte când ajunge la o linie</a:t>
            </a:r>
            <a:endParaRPr lang="en-US" dirty="0"/>
          </a:p>
          <a:p>
            <a:r>
              <a:rPr lang="ro-RO" dirty="0"/>
              <a:t>Învățăm cum ,,</a:t>
            </a:r>
            <a:r>
              <a:rPr lang="en-US" dirty="0"/>
              <a:t>squaring’’ (</a:t>
            </a:r>
            <a:r>
              <a:rPr lang="en-US" dirty="0" err="1"/>
              <a:t>cunoscut</a:t>
            </a:r>
            <a:r>
              <a:rPr lang="en-US" dirty="0"/>
              <a:t> ca </a:t>
            </a:r>
            <a:r>
              <a:rPr lang="ro-RO" dirty="0"/>
              <a:t>și alinierea la o linie</a:t>
            </a:r>
            <a:r>
              <a:rPr lang="en-US" dirty="0"/>
              <a:t>) </a:t>
            </a:r>
            <a:r>
              <a:rPr lang="ro-RO" dirty="0"/>
              <a:t>poate ajuta robotul să navigheze</a:t>
            </a:r>
            <a:endParaRPr lang="en-US" dirty="0"/>
          </a:p>
          <a:p>
            <a:r>
              <a:rPr lang="ro-RO" dirty="0"/>
              <a:t>Învățăm cum să îmbunătățim codul inițial pentru aliniere prin repetarea acestei tehnici.</a:t>
            </a:r>
            <a:endParaRPr lang="en-US" dirty="0"/>
          </a:p>
          <a:p>
            <a:r>
              <a:rPr lang="ro-RO" dirty="0"/>
              <a:t>Exersează crearea unui </a:t>
            </a:r>
            <a:r>
              <a:rPr lang="en-US" dirty="0"/>
              <a:t>My Block</a:t>
            </a:r>
            <a:r>
              <a:rPr lang="ro-RO" dirty="0"/>
              <a:t> util</a:t>
            </a:r>
            <a:endParaRPr lang="en-US" dirty="0"/>
          </a:p>
          <a:p>
            <a:endParaRPr lang="en-US" dirty="0"/>
          </a:p>
          <a:p>
            <a:r>
              <a:rPr lang="ro-RO" dirty="0"/>
              <a:t>Cerințe</a:t>
            </a:r>
            <a:r>
              <a:rPr lang="en-US" dirty="0"/>
              <a:t>: My Blocks </a:t>
            </a:r>
            <a:r>
              <a:rPr lang="ro-RO" dirty="0"/>
              <a:t>cu</a:t>
            </a:r>
            <a:r>
              <a:rPr lang="en-US" dirty="0"/>
              <a:t> Inputs &amp; Outputs, </a:t>
            </a:r>
            <a:r>
              <a:rPr lang="ro-RO" dirty="0"/>
              <a:t>Fire de date</a:t>
            </a:r>
            <a:r>
              <a:rPr lang="en-US" dirty="0"/>
              <a:t>, </a:t>
            </a:r>
            <a:r>
              <a:rPr lang="ro-RO" dirty="0"/>
              <a:t>Task-uri paralele</a:t>
            </a:r>
            <a:r>
              <a:rPr lang="en-US" dirty="0"/>
              <a:t>, </a:t>
            </a:r>
            <a:r>
              <a:rPr lang="ro-RO" dirty="0"/>
              <a:t>Task-uri paralele sincronizate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Obiectivele lecției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583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716" y="2113940"/>
            <a:ext cx="8574087" cy="3992563"/>
          </a:xfrm>
        </p:spPr>
        <p:txBody>
          <a:bodyPr/>
          <a:lstStyle/>
          <a:p>
            <a:r>
              <a:rPr lang="ro-RO" dirty="0"/>
              <a:t>Comanda ,,</a:t>
            </a:r>
            <a:r>
              <a:rPr lang="en-US" dirty="0"/>
              <a:t>Move Steering’’ </a:t>
            </a:r>
            <a:r>
              <a:rPr lang="en-US" dirty="0" err="1"/>
              <a:t>te</a:t>
            </a:r>
            <a:r>
              <a:rPr lang="en-US" dirty="0"/>
              <a:t> las</a:t>
            </a:r>
            <a:r>
              <a:rPr lang="ro-RO" dirty="0"/>
              <a:t>ă să controlezi ambele motoare în același timp.</a:t>
            </a:r>
            <a:endParaRPr lang="en-US" dirty="0"/>
          </a:p>
          <a:p>
            <a:r>
              <a:rPr lang="ro-RO" dirty="0"/>
              <a:t>Cum ar fi dacă ar fi să se miște și să se oprească câte unul pe rând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Use the Large Motor Block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Revizuire</a:t>
            </a:r>
            <a:r>
              <a:rPr lang="en-US" dirty="0"/>
              <a:t>: </a:t>
            </a:r>
            <a:r>
              <a:rPr lang="ro-RO" dirty="0"/>
              <a:t>Mișcarea motoarelor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98" y="3987262"/>
            <a:ext cx="3739256" cy="17557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954" y="4009659"/>
            <a:ext cx="4924327" cy="15542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46315" y="5583056"/>
            <a:ext cx="3024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Block Motor Mare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654006" y="5642018"/>
            <a:ext cx="4924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Block </a:t>
            </a:r>
            <a:r>
              <a:rPr lang="en-US" dirty="0"/>
              <a:t>motor </a:t>
            </a:r>
            <a:r>
              <a:rPr lang="ro-RO" dirty="0"/>
              <a:t>mare pe modul </a:t>
            </a:r>
            <a:r>
              <a:rPr lang="en-US" dirty="0"/>
              <a:t>ON</a:t>
            </a:r>
            <a:r>
              <a:rPr lang="ro-RO" dirty="0"/>
              <a:t>    </a:t>
            </a:r>
            <a:r>
              <a:rPr lang="en-US" dirty="0"/>
              <a:t>  /    </a:t>
            </a:r>
            <a:r>
              <a:rPr lang="ro-RO" dirty="0"/>
              <a:t>modul </a:t>
            </a:r>
            <a:r>
              <a:rPr lang="en-US" dirty="0"/>
              <a:t> OFF</a:t>
            </a:r>
          </a:p>
        </p:txBody>
      </p:sp>
    </p:spTree>
    <p:extLst>
      <p:ext uri="{BB962C8B-B14F-4D97-AF65-F5344CB8AC3E}">
        <p14:creationId xmlns:p14="http://schemas.microsoft.com/office/powerpoint/2010/main" val="363857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 rot="16200000">
            <a:off x="5520728" y="3385073"/>
            <a:ext cx="4339874" cy="1277355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95000"/>
                  <a:shade val="70000"/>
                  <a:satMod val="150000"/>
                  <a:alpha val="0"/>
                </a:schemeClr>
              </a:gs>
              <a:gs pos="100000">
                <a:schemeClr val="accent3">
                  <a:tint val="100000"/>
                  <a:shade val="100000"/>
                  <a:satMod val="1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818870"/>
            <a:ext cx="6263937" cy="4307294"/>
          </a:xfrm>
        </p:spPr>
        <p:txBody>
          <a:bodyPr>
            <a:normAutofit fontScale="92500" lnSpcReduction="10000"/>
          </a:bodyPr>
          <a:lstStyle/>
          <a:p>
            <a:r>
              <a:rPr lang="ro-RO" dirty="0"/>
              <a:t>Alinierea la linie ajută robotul să navigheze</a:t>
            </a:r>
            <a:endParaRPr lang="en-US" dirty="0"/>
          </a:p>
          <a:p>
            <a:pPr lvl="1"/>
            <a:r>
              <a:rPr lang="ro-RO" dirty="0"/>
              <a:t>Roboții ajung înclinați pe măsură ce navighează mai departe sau realizează diferite întoarceri (erorile se acumulează)</a:t>
            </a:r>
            <a:endParaRPr lang="en-US" dirty="0"/>
          </a:p>
          <a:p>
            <a:pPr lvl="1"/>
            <a:r>
              <a:rPr lang="ro-RO" dirty="0"/>
              <a:t>Alinierea la o linie poate îndrepta robotul.</a:t>
            </a:r>
            <a:endParaRPr lang="en-US" dirty="0"/>
          </a:p>
          <a:p>
            <a:pPr lvl="1"/>
            <a:r>
              <a:rPr lang="ro-RO" dirty="0"/>
              <a:t>Alinierea îi poate spune robotului unde e când trebuie să parcurgă o distanță mai lungă</a:t>
            </a:r>
            <a:endParaRPr lang="en-US" dirty="0"/>
          </a:p>
          <a:p>
            <a:r>
              <a:rPr lang="ro-RO" dirty="0"/>
              <a:t>Exemplu</a:t>
            </a:r>
            <a:r>
              <a:rPr lang="en-US" dirty="0"/>
              <a:t>: </a:t>
            </a:r>
            <a:r>
              <a:rPr lang="ro-RO" dirty="0"/>
              <a:t>Robotul trebuie să livreze un obiect doar în interiorul unui spațiu mic </a:t>
            </a:r>
            <a:r>
              <a:rPr lang="en-US" dirty="0"/>
              <a:t>END.  </a:t>
            </a:r>
            <a:r>
              <a:rPr lang="ro-RO" dirty="0"/>
              <a:t>Distanța dintre start și finish este 8 picioare.</a:t>
            </a:r>
            <a:endParaRPr lang="en-US" dirty="0"/>
          </a:p>
          <a:p>
            <a:pPr lvl="1"/>
            <a:r>
              <a:rPr lang="ro-RO" dirty="0"/>
              <a:t>Crezi că robotul poate parcurge 8 picioare și continuă să fie drept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De ce să te aliniezi la linie</a:t>
            </a:r>
            <a:r>
              <a:rPr lang="en-US" dirty="0"/>
              <a:t>?</a:t>
            </a:r>
          </a:p>
        </p:txBody>
      </p:sp>
      <p:cxnSp>
        <p:nvCxnSpPr>
          <p:cNvPr id="17" name="Straight Connector 16"/>
          <p:cNvCxnSpPr/>
          <p:nvPr/>
        </p:nvCxnSpPr>
        <p:spPr>
          <a:xfrm rot="16200000" flipV="1">
            <a:off x="7673080" y="4274572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409917" y="1921354"/>
            <a:ext cx="415539" cy="2616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</a:rPr>
              <a:t>End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342202" y="5703555"/>
            <a:ext cx="691299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Start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8534782" y="1800522"/>
            <a:ext cx="34322" cy="4423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580545" y="3350306"/>
            <a:ext cx="453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8ft</a:t>
            </a:r>
          </a:p>
        </p:txBody>
      </p:sp>
      <p:cxnSp>
        <p:nvCxnSpPr>
          <p:cNvPr id="29" name="Straight Connector 28"/>
          <p:cNvCxnSpPr/>
          <p:nvPr/>
        </p:nvCxnSpPr>
        <p:spPr>
          <a:xfrm rot="16200000" flipV="1">
            <a:off x="7673079" y="2893755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159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804" y="1601796"/>
            <a:ext cx="8615275" cy="12417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800" b="1" dirty="0">
                <a:solidFill>
                  <a:srgbClr val="FF0000"/>
                </a:solidFill>
              </a:rPr>
              <a:t>Provocare</a:t>
            </a:r>
            <a:r>
              <a:rPr lang="en-US" sz="2800" b="1" dirty="0">
                <a:solidFill>
                  <a:srgbClr val="FF0000"/>
                </a:solidFill>
              </a:rPr>
              <a:t>: </a:t>
            </a:r>
            <a:r>
              <a:rPr lang="ro-RO" sz="2800" dirty="0">
                <a:solidFill>
                  <a:schemeClr val="tx1"/>
                </a:solidFill>
              </a:rPr>
              <a:t>Fă robotul să se îndrepte </a:t>
            </a:r>
            <a:r>
              <a:rPr lang="en-US" sz="2800" dirty="0">
                <a:solidFill>
                  <a:schemeClr val="tx1"/>
                </a:solidFill>
              </a:rPr>
              <a:t>(align</a:t>
            </a:r>
            <a:r>
              <a:rPr lang="ro-RO" sz="2800" dirty="0">
                <a:solidFill>
                  <a:schemeClr val="tx1"/>
                </a:solidFill>
              </a:rPr>
              <a:t>iere</a:t>
            </a:r>
            <a:r>
              <a:rPr lang="en-US" sz="2800" dirty="0">
                <a:solidFill>
                  <a:schemeClr val="tx1"/>
                </a:solidFill>
              </a:rPr>
              <a:t>/square up)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Trei pași simpli pentru a te alinia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5612963" y="2327286"/>
            <a:ext cx="0" cy="238794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 rot="1316347">
            <a:off x="6759516" y="3807930"/>
            <a:ext cx="852690" cy="830295"/>
            <a:chOff x="2063460" y="4684005"/>
            <a:chExt cx="852690" cy="830295"/>
          </a:xfrm>
        </p:grpSpPr>
        <p:sp>
          <p:nvSpPr>
            <p:cNvPr id="17" name="Rounded Rectangle 16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 rot="1316347">
            <a:off x="5594596" y="3276699"/>
            <a:ext cx="852690" cy="830295"/>
            <a:chOff x="2063460" y="4684005"/>
            <a:chExt cx="852690" cy="830295"/>
          </a:xfrm>
        </p:grpSpPr>
        <p:sp>
          <p:nvSpPr>
            <p:cNvPr id="23" name="Rounded Rectangle 22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21804" y="2365064"/>
            <a:ext cx="484357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dirty="0"/>
              <a:t>Pasul</a:t>
            </a:r>
            <a:r>
              <a:rPr lang="en-US" sz="2000" dirty="0"/>
              <a:t> 1: </a:t>
            </a:r>
            <a:r>
              <a:rPr lang="ro-RO" sz="2000" dirty="0"/>
              <a:t>Pornește ambele motoare</a:t>
            </a:r>
            <a:endParaRPr lang="en-US" sz="2000" dirty="0"/>
          </a:p>
          <a:p>
            <a:endParaRPr lang="en-US" sz="2000" dirty="0"/>
          </a:p>
          <a:p>
            <a:r>
              <a:rPr lang="ro-RO" sz="2000" dirty="0"/>
              <a:t>Pasul</a:t>
            </a:r>
            <a:r>
              <a:rPr lang="en-US" sz="2000" dirty="0"/>
              <a:t> 2: </a:t>
            </a:r>
            <a:r>
              <a:rPr lang="ro-RO" sz="2000" dirty="0"/>
              <a:t>Oprește un motor când senzorul de pe partea corespunzătoare vede linia.</a:t>
            </a:r>
            <a:endParaRPr lang="en-US" sz="2000" dirty="0"/>
          </a:p>
          <a:p>
            <a:endParaRPr lang="en-US" sz="2000" dirty="0"/>
          </a:p>
          <a:p>
            <a:r>
              <a:rPr lang="ro-RO" sz="2000" dirty="0"/>
              <a:t>Pasul</a:t>
            </a:r>
            <a:r>
              <a:rPr lang="en-US" sz="2000" dirty="0"/>
              <a:t> 3: </a:t>
            </a:r>
            <a:r>
              <a:rPr lang="ro-RO" sz="2000" dirty="0"/>
              <a:t>Oprește al doilea motor când senzorul de pe partea </a:t>
            </a:r>
            <a:r>
              <a:rPr lang="ro-RO" sz="2000" i="1" dirty="0"/>
              <a:t>corespunzătoare</a:t>
            </a:r>
            <a:r>
              <a:rPr lang="ro-RO" sz="2000" dirty="0"/>
              <a:t> vede o linie.</a:t>
            </a:r>
            <a:endParaRPr lang="en-US" sz="2000" dirty="0"/>
          </a:p>
          <a:p>
            <a:pPr marL="342900" indent="-342900">
              <a:buAutoNum type="arabicPeriod"/>
            </a:pPr>
            <a:endParaRPr lang="en-US" sz="2000" dirty="0"/>
          </a:p>
          <a:p>
            <a:r>
              <a:rPr lang="ro-RO" sz="2000" b="1" i="1" dirty="0"/>
              <a:t>Sfaturi</a:t>
            </a:r>
            <a:r>
              <a:rPr lang="en-US" sz="2000" b="1" i="1" dirty="0"/>
              <a:t>: </a:t>
            </a:r>
            <a:r>
              <a:rPr lang="en-US" sz="2000" dirty="0"/>
              <a:t>U</a:t>
            </a:r>
            <a:r>
              <a:rPr lang="ro-RO" sz="2000" dirty="0"/>
              <a:t>tilizează un block de motor mare</a:t>
            </a:r>
            <a:r>
              <a:rPr lang="en-US" sz="2000" dirty="0"/>
              <a:t>, </a:t>
            </a:r>
            <a:r>
              <a:rPr lang="ro-RO" sz="2000" dirty="0"/>
              <a:t>utilizează task-urile paralele</a:t>
            </a:r>
            <a:r>
              <a:rPr lang="en-US" sz="2000" dirty="0"/>
              <a:t>, </a:t>
            </a:r>
            <a:r>
              <a:rPr lang="ro-RO" sz="2000" dirty="0"/>
              <a:t>utilizează block-ul de motor mare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722071" y="5637007"/>
            <a:ext cx="3050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</a:t>
            </a:r>
            <a:r>
              <a:rPr lang="ro-RO" dirty="0"/>
              <a:t>Acest </a:t>
            </a:r>
            <a:r>
              <a:rPr lang="en-US" dirty="0"/>
              <a:t>slide</a:t>
            </a:r>
            <a:r>
              <a:rPr lang="ro-RO" dirty="0"/>
              <a:t> este animat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28120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7.40741E-7 L -0.12604 -0.075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02" y="-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320000">
                                      <p:cBhvr>
                                        <p:cTn id="1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Cum ar trebui să arate alinierea </a:t>
            </a:r>
            <a:endParaRPr lang="en-US" dirty="0"/>
          </a:p>
        </p:txBody>
      </p:sp>
      <p:pic>
        <p:nvPicPr>
          <p:cNvPr id="7" name="20151103_1026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451" b="4053"/>
          <a:stretch/>
        </p:blipFill>
        <p:spPr>
          <a:xfrm>
            <a:off x="1148279" y="1906061"/>
            <a:ext cx="6845854" cy="390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14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</a:t>
            </a:r>
            <a:r>
              <a:rPr lang="ro-RO" dirty="0"/>
              <a:t> despre soluții</a:t>
            </a:r>
            <a:r>
              <a:rPr lang="en-US" dirty="0"/>
              <a:t>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84163" y="1907235"/>
            <a:ext cx="8433669" cy="300783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o-RO" dirty="0"/>
              <a:t>Soluția noastră utilizează 2 senzori de culoare </a:t>
            </a:r>
            <a:r>
              <a:rPr lang="en-US" dirty="0"/>
              <a:t>(</a:t>
            </a:r>
            <a:r>
              <a:rPr lang="en-US" dirty="0" err="1"/>
              <a:t>conect</a:t>
            </a:r>
            <a:r>
              <a:rPr lang="ro-RO" dirty="0"/>
              <a:t>ate în Portul 1 și Portul </a:t>
            </a:r>
            <a:r>
              <a:rPr lang="en-US" dirty="0"/>
              <a:t>4). </a:t>
            </a:r>
          </a:p>
          <a:p>
            <a:r>
              <a:rPr lang="ro-RO" dirty="0"/>
              <a:t>Soluția presupune că senzorul de culoare de pe portul 1 este pe linia motorului de tracțiune de pe portul B și senzorul de culoare de portul 4 este pe linia motorului de tracțiune de pe Portul C.</a:t>
            </a:r>
            <a:endParaRPr lang="en-US" dirty="0"/>
          </a:p>
          <a:p>
            <a:r>
              <a:rPr lang="ro-RO" dirty="0"/>
              <a:t>Poți modifica porturile așa cum sunt motoarele și senzorii pe robotul tău.</a:t>
            </a:r>
            <a:endParaRPr lang="en-US" dirty="0"/>
          </a:p>
          <a:p>
            <a:r>
              <a:rPr lang="ro-RO" dirty="0"/>
              <a:t>Senzorii de culoare NU trebuie plasați unul lângă celălalt </a:t>
            </a:r>
            <a:r>
              <a:rPr lang="en-US" dirty="0"/>
              <a:t>(</a:t>
            </a:r>
            <a:r>
              <a:rPr lang="ro-RO" dirty="0"/>
              <a:t>vezi pătratele roșii în imaginea de mai jos. Acestea sunt senzori de culoare.</a:t>
            </a:r>
            <a:r>
              <a:rPr lang="en-US" dirty="0"/>
              <a:t>)</a:t>
            </a:r>
          </a:p>
          <a:p>
            <a:endParaRPr lang="en-US" sz="1600" dirty="0"/>
          </a:p>
        </p:txBody>
      </p:sp>
      <p:sp>
        <p:nvSpPr>
          <p:cNvPr id="8" name="Rounded Rectangle 7"/>
          <p:cNvSpPr/>
          <p:nvPr/>
        </p:nvSpPr>
        <p:spPr>
          <a:xfrm>
            <a:off x="4385800" y="5406938"/>
            <a:ext cx="852690" cy="616846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389991" y="5315216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296709" y="5480283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00480" y="5856948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39787" y="5932062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48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Soluția de bază</a:t>
            </a:r>
            <a:r>
              <a:rPr lang="en-US" dirty="0"/>
              <a:t>: </a:t>
            </a:r>
            <a:r>
              <a:rPr lang="ro-RO" dirty="0"/>
              <a:t>Mergi până la linie</a:t>
            </a:r>
            <a:endParaRPr lang="en-US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9957" y="1992575"/>
            <a:ext cx="8608219" cy="361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15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751876"/>
            <a:ext cx="8574087" cy="4121999"/>
          </a:xfrm>
        </p:spPr>
        <p:txBody>
          <a:bodyPr>
            <a:normAutofit fontScale="85000" lnSpcReduction="10000"/>
          </a:bodyPr>
          <a:lstStyle/>
          <a:p>
            <a:r>
              <a:rPr lang="ro-RO" dirty="0"/>
              <a:t>Când ai două sau mai multe ramuri nu vei ști care din ramuri termină prima</a:t>
            </a:r>
            <a:r>
              <a:rPr lang="en-US" dirty="0"/>
              <a:t>.</a:t>
            </a:r>
          </a:p>
          <a:p>
            <a:r>
              <a:rPr lang="ro-RO" dirty="0"/>
              <a:t>Dacă dorești să mergi în continuare după ce alinierea se termină, poate vrei să încerci să adaugi block-ul de mișcare la sfârșitul uneia dintre ramuri.</a:t>
            </a:r>
            <a:endParaRPr lang="en-US" dirty="0"/>
          </a:p>
          <a:p>
            <a:pPr lvl="1"/>
            <a:r>
              <a:rPr lang="en-US" dirty="0"/>
              <a:t>Not</a:t>
            </a:r>
            <a:r>
              <a:rPr lang="ro-RO" dirty="0"/>
              <a:t>ă</a:t>
            </a:r>
            <a:r>
              <a:rPr lang="en-US" dirty="0"/>
              <a:t>: </a:t>
            </a:r>
            <a:r>
              <a:rPr lang="ro-RO" dirty="0"/>
              <a:t>Aceasta nu va funcționa doarece codul EV3 va executa block-ul de mișcare fără aștepta care din cele 2 ramuri a terminat.</a:t>
            </a:r>
            <a:endParaRPr lang="en-US" dirty="0"/>
          </a:p>
          <a:p>
            <a:pPr lvl="1" fontAlgn="base"/>
            <a:r>
              <a:rPr lang="ro-RO" dirty="0"/>
              <a:t>Soluția</a:t>
            </a:r>
            <a:r>
              <a:rPr lang="en-US" dirty="0"/>
              <a:t>: </a:t>
            </a:r>
            <a:r>
              <a:rPr lang="ro-RO" dirty="0"/>
              <a:t>Trebuie să sincronizezi ramurile. Pentru a învăța mai mult despre sincronizare și soluții mergi la lecțiile </a:t>
            </a:r>
            <a:r>
              <a:rPr lang="en-US" dirty="0"/>
              <a:t>Advanced EV3Lessons.com </a:t>
            </a:r>
            <a:r>
              <a:rPr lang="ro-RO" dirty="0"/>
              <a:t>-</a:t>
            </a:r>
            <a:r>
              <a:rPr lang="en-US" dirty="0"/>
              <a:t> Sync Beams</a:t>
            </a:r>
          </a:p>
          <a:p>
            <a:pPr fontAlgn="base"/>
            <a:r>
              <a:rPr lang="ro-RO" dirty="0"/>
              <a:t>Problema sincronizării poate fi rezolvată prin realizarea unui </a:t>
            </a:r>
            <a:r>
              <a:rPr lang="en-US" dirty="0"/>
              <a:t>My Block </a:t>
            </a:r>
            <a:r>
              <a:rPr lang="ro-RO" dirty="0"/>
              <a:t>din codul de aliniere</a:t>
            </a:r>
            <a:r>
              <a:rPr lang="en-US" dirty="0"/>
              <a:t> (refer</a:t>
            </a:r>
            <a:r>
              <a:rPr lang="ro-RO" dirty="0"/>
              <a:t>ințe la lecția </a:t>
            </a:r>
            <a:r>
              <a:rPr lang="en-US" dirty="0"/>
              <a:t>My Block </a:t>
            </a:r>
            <a:r>
              <a:rPr lang="ro-RO" dirty="0"/>
              <a:t>în </a:t>
            </a:r>
            <a:r>
              <a:rPr lang="en-US" dirty="0"/>
              <a:t>Intermediate)</a:t>
            </a:r>
          </a:p>
          <a:p>
            <a:pPr lvl="1" fontAlgn="base"/>
            <a:r>
              <a:rPr lang="en-US" dirty="0"/>
              <a:t>My Blocks </a:t>
            </a:r>
            <a:r>
              <a:rPr lang="ro-RO" dirty="0"/>
              <a:t>întotdeauna așteaptă ca ambele ramuri să finalizeze înainte de a ieși din My Block</a:t>
            </a:r>
            <a:endParaRPr lang="en-US" dirty="0"/>
          </a:p>
          <a:p>
            <a:pPr lvl="1" fontAlgn="base"/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©2016 EV3Lessons.com, Last edit 06/19/2016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Not</a:t>
            </a:r>
            <a:r>
              <a:rPr lang="ro-RO" dirty="0"/>
              <a:t>ă</a:t>
            </a:r>
            <a:r>
              <a:rPr lang="en-US" dirty="0"/>
              <a:t>: </a:t>
            </a:r>
            <a:r>
              <a:rPr lang="ro-RO" dirty="0"/>
              <a:t>Sincronizarea </a:t>
            </a:r>
            <a:r>
              <a:rPr lang="en-US" dirty="0"/>
              <a:t>&amp; </a:t>
            </a:r>
            <a:r>
              <a:rPr lang="ro-RO" dirty="0"/>
              <a:t>Sarcini paralele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78254"/>
      </p:ext>
    </p:extLst>
  </p:cSld>
  <p:clrMapOvr>
    <a:masterClrMapping/>
  </p:clrMapOvr>
</p:sld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advanced</Template>
  <TotalTime>4446</TotalTime>
  <Words>852</Words>
  <Application>Microsoft Office PowerPoint</Application>
  <PresentationFormat>On-screen Show (4:3)</PresentationFormat>
  <Paragraphs>77</Paragraphs>
  <Slides>12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Helvetica Neue</vt:lpstr>
      <vt:lpstr>Wingdings</vt:lpstr>
      <vt:lpstr>advanced</vt:lpstr>
      <vt:lpstr>Squaring – alinierea la o linie</vt:lpstr>
      <vt:lpstr>Obiectivele lecției</vt:lpstr>
      <vt:lpstr>Revizuire: Mișcarea motoarelor</vt:lpstr>
      <vt:lpstr>De ce să te aliniezi la linie?</vt:lpstr>
      <vt:lpstr>Trei pași simpli pentru a te alinia</vt:lpstr>
      <vt:lpstr>Cum ar trebui să arate alinierea </vt:lpstr>
      <vt:lpstr>Note despre soluții:</vt:lpstr>
      <vt:lpstr>Soluția de bază: Mergi până la linie</vt:lpstr>
      <vt:lpstr>Notă: Sincronizarea &amp; Sarcini paralele</vt:lpstr>
      <vt:lpstr>Imbunătățirea codului de aliniere</vt:lpstr>
      <vt:lpstr>Sfaturi pentru succes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Squaring Off or Aligning on a Line</dc:title>
  <dc:creator>Sanjay Seshan</dc:creator>
  <cp:lastModifiedBy>marinela buruiana</cp:lastModifiedBy>
  <cp:revision>81</cp:revision>
  <cp:lastPrinted>2016-06-18T23:14:14Z</cp:lastPrinted>
  <dcterms:created xsi:type="dcterms:W3CDTF">2014-10-28T21:59:38Z</dcterms:created>
  <dcterms:modified xsi:type="dcterms:W3CDTF">2023-09-19T07:06:48Z</dcterms:modified>
</cp:coreProperties>
</file>

<file path=docProps/thumbnail.jpeg>
</file>